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319" r:id="rId4"/>
    <p:sldId id="321" r:id="rId5"/>
    <p:sldId id="322" r:id="rId6"/>
    <p:sldId id="298" r:id="rId7"/>
    <p:sldId id="320" r:id="rId8"/>
    <p:sldId id="299" r:id="rId9"/>
    <p:sldId id="323" r:id="rId10"/>
    <p:sldId id="300" r:id="rId11"/>
    <p:sldId id="301" r:id="rId12"/>
    <p:sldId id="302" r:id="rId13"/>
    <p:sldId id="324" r:id="rId14"/>
    <p:sldId id="303" r:id="rId15"/>
    <p:sldId id="318" r:id="rId16"/>
    <p:sldId id="304" r:id="rId17"/>
    <p:sldId id="309" r:id="rId18"/>
    <p:sldId id="306" r:id="rId19"/>
    <p:sldId id="305" r:id="rId20"/>
    <p:sldId id="307" r:id="rId21"/>
    <p:sldId id="317" r:id="rId22"/>
    <p:sldId id="310" r:id="rId23"/>
    <p:sldId id="311" r:id="rId24"/>
    <p:sldId id="312" r:id="rId25"/>
    <p:sldId id="315" r:id="rId26"/>
    <p:sldId id="313" r:id="rId27"/>
    <p:sldId id="314" r:id="rId28"/>
    <p:sldId id="316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77" d="100"/>
          <a:sy n="77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07.09.2025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CTR-IKT-CPP/cpp_course/tree/master/%D0%98%D0%BD%D1%81%D1%82%D1%80%D1%83%D0%BA%D1%86%D0%B8%D0%B8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s://github.com/MUCTR-IKT-CPP/cpp_course/tree/master/%D0%9B%D0%B0%D0%B1%D0%BE%D1%80%D0%B0%D1%82%D0%BE%D1%80%D0%BD%D1%8B%D0%B5/2025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hyperlink" Target="https://github.com/MUCTR-IKT-CPP/cpp_course/tree/master/%D0%94%D0%BE%D0%BF%D0%BE%D0%BB%D0%BD%D0%B8%D1%82%D0%B5%D0%BB%D1%8C%D0%BD%D1%8B%D0%B5%20%D0%BC%D0%B0%D1%82%D0%B5%D1%80%D0%B8%D0%B0%D0%BB%D1%8B" TargetMode="External"/><Relationship Id="rId5" Type="http://schemas.openxmlformats.org/officeDocument/2006/relationships/image" Target="../media/image6.gif"/><Relationship Id="rId10" Type="http://schemas.openxmlformats.org/officeDocument/2006/relationships/image" Target="../media/image9.gif"/><Relationship Id="rId4" Type="http://schemas.openxmlformats.org/officeDocument/2006/relationships/hyperlink" Target="https://github.com/MUCTR-IKT-CPP/cpp_course/tree/master/%D0%9B%D0%B5%D0%BA%D1%86%D0%B8%D0%B8/2025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53" y="379447"/>
            <a:ext cx="232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>
                <a:solidFill>
                  <a:srgbClr val="222222"/>
                </a:solidFill>
              </a:rPr>
              <a:t> — это </a:t>
            </a:r>
            <a:r>
              <a:rPr lang="ru-RU" dirty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>
                <a:effectLst/>
              </a:rPr>
              <a:t>1.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>
                <a:effectLst/>
              </a:rPr>
              <a:t>2. </a:t>
            </a:r>
            <a:r>
              <a:rPr lang="ru-RU" sz="2400" b="0" dirty="0" err="1" smtClean="0">
                <a:effectLst/>
              </a:rPr>
              <a:t>Препроцессинг</a:t>
            </a:r>
            <a:r>
              <a:rPr lang="ru-RU" sz="2400" b="0" dirty="0" smtClean="0">
                <a:effectLst/>
              </a:rPr>
              <a:t>,</a:t>
            </a:r>
            <a:r>
              <a:rPr lang="en-US" sz="2400" b="0" dirty="0" smtClean="0">
                <a:effectLst/>
              </a:rPr>
              <a:t> </a:t>
            </a:r>
            <a:r>
              <a:rPr lang="ru-RU" sz="2400" b="0" dirty="0">
                <a:effectLst/>
              </a:rPr>
              <a:t>именно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в</a:t>
            </a:r>
            <a:r>
              <a:rPr lang="en-US" sz="2400" dirty="0"/>
              <a:t> </a:t>
            </a:r>
            <a:r>
              <a:rPr lang="ru-RU" sz="2400" b="0" dirty="0">
                <a:effectLst/>
              </a:rPr>
              <a:t>этот момент обрабатываются все директивы препроцессора</a:t>
            </a:r>
            <a:endParaRPr lang="en-US" sz="2400" b="0" dirty="0">
              <a:effectLst/>
            </a:endParaRPr>
          </a:p>
          <a:p>
            <a:pPr algn="just"/>
            <a:r>
              <a:rPr lang="ru-RU" sz="2400" b="0" dirty="0">
                <a:effectLst/>
              </a:rPr>
              <a:t>3. </a:t>
            </a:r>
            <a:r>
              <a:rPr lang="ru-RU" sz="2400" b="0" dirty="0" smtClean="0">
                <a:effectLst/>
              </a:rPr>
              <a:t>Компиляция, </a:t>
            </a:r>
            <a:r>
              <a:rPr lang="ru-RU" sz="2400" b="0" dirty="0">
                <a:effectLst/>
              </a:rPr>
              <a:t>именно в этот момент наша программа из </a:t>
            </a:r>
            <a:r>
              <a:rPr lang="ru-RU" sz="2400" b="0" dirty="0" smtClean="0">
                <a:effectLst/>
              </a:rPr>
              <a:t>написанного людьми </a:t>
            </a:r>
            <a:r>
              <a:rPr lang="ru-RU" sz="2400" b="0" dirty="0">
                <a:effectLst/>
              </a:rPr>
              <a:t>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>
                <a:effectLst/>
              </a:rPr>
              <a:t>4. </a:t>
            </a:r>
            <a:r>
              <a:rPr lang="ru-RU" sz="2400" dirty="0" smtClean="0"/>
              <a:t>Связывание</a:t>
            </a:r>
            <a:r>
              <a:rPr lang="ru-RU" sz="2400" b="0" dirty="0" smtClean="0">
                <a:effectLst/>
              </a:rPr>
              <a:t>, </a:t>
            </a:r>
            <a:r>
              <a:rPr lang="ru-RU" sz="2400" b="0" dirty="0">
                <a:effectLst/>
              </a:rPr>
              <a:t>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  <a:endParaRPr lang="ru-RU" sz="2400" b="0" dirty="0" smtClean="0">
              <a:effectLst/>
            </a:endParaRPr>
          </a:p>
          <a:p>
            <a:pPr algn="just"/>
            <a:r>
              <a:rPr lang="ru-RU" sz="2400" dirty="0" smtClean="0"/>
              <a:t>5. Запуск.</a:t>
            </a:r>
            <a:endParaRPr lang="ru-RU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Стадии компиляции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/>
              <a:t>Токенизация</a:t>
            </a:r>
            <a:r>
              <a:rPr lang="ru-RU" sz="2000" dirty="0"/>
              <a:t>, это процесс разбиения компилируемого кода на минимальные значимые элементы.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Синтаксический анализ, проверяет все ли правильно в собираемых частях кода, с точки зрения синтаксиса языка.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Семантический анализ, в свою очередь занимается абсолютно другим, он проверяет смысл того что мы написали.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промежуточного кода, наш код написанный на С++ перестает быть С++. Он превращается в некий промежуточный вариант, условно похожий на С. 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Оптимизация, на этом этапе компилятор пытается оптимизировать код который мы написали.</a:t>
            </a:r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! Важно, компилируется за раз не вся программа а лишь одна единица трансляции</a:t>
            </a:r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Оптимизация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Constant folding — 2+2 </a:t>
            </a:r>
            <a:r>
              <a:rPr lang="ru-RU" sz="2000" dirty="0"/>
              <a:t>сразу превращается в 4</a:t>
            </a:r>
            <a:r>
              <a:rPr lang="ru-RU" sz="2000" dirty="0" smtClean="0"/>
              <a:t>.</a:t>
            </a:r>
          </a:p>
          <a:p>
            <a:pPr algn="just"/>
            <a:r>
              <a:rPr lang="en-US" sz="2000" dirty="0" smtClean="0"/>
              <a:t>Inline </a:t>
            </a:r>
            <a:r>
              <a:rPr lang="en-US" sz="2000" dirty="0"/>
              <a:t>expansion — </a:t>
            </a:r>
            <a:r>
              <a:rPr lang="ru-RU" sz="2000" dirty="0"/>
              <a:t>подстановка тела функции вместо вызова (если выгодно</a:t>
            </a:r>
            <a:r>
              <a:rPr lang="ru-RU" sz="2000" dirty="0" smtClean="0"/>
              <a:t>).</a:t>
            </a:r>
          </a:p>
          <a:p>
            <a:pPr algn="just"/>
            <a:r>
              <a:rPr lang="en-US" sz="2000" dirty="0" smtClean="0"/>
              <a:t>Dead </a:t>
            </a:r>
            <a:r>
              <a:rPr lang="en-US" sz="2000" dirty="0"/>
              <a:t>code elimination — </a:t>
            </a:r>
            <a:r>
              <a:rPr lang="ru-RU" sz="2000" dirty="0"/>
              <a:t>удаляется неиспользуемый код</a:t>
            </a:r>
            <a:r>
              <a:rPr lang="ru-RU" sz="2000" dirty="0" smtClean="0"/>
              <a:t>.</a:t>
            </a:r>
          </a:p>
          <a:p>
            <a:pPr algn="just"/>
            <a:r>
              <a:rPr lang="en-US" sz="2000" dirty="0" smtClean="0"/>
              <a:t>Loop </a:t>
            </a:r>
            <a:r>
              <a:rPr lang="en-US" sz="2000" dirty="0"/>
              <a:t>optimizations — </a:t>
            </a:r>
            <a:r>
              <a:rPr lang="ru-RU" sz="2000" dirty="0"/>
              <a:t>разворачивание циклов (</a:t>
            </a:r>
            <a:r>
              <a:rPr lang="en-US" sz="2000" dirty="0"/>
              <a:t>loop unrolling), </a:t>
            </a:r>
            <a:r>
              <a:rPr lang="ru-RU" sz="2000" dirty="0"/>
              <a:t>перенос инвариантов за цикл</a:t>
            </a:r>
            <a:r>
              <a:rPr lang="ru-RU" sz="2000" dirty="0" smtClean="0"/>
              <a:t>.</a:t>
            </a:r>
          </a:p>
          <a:p>
            <a:pPr algn="just"/>
            <a:r>
              <a:rPr lang="en-US" sz="2000" dirty="0" smtClean="0"/>
              <a:t>Common </a:t>
            </a:r>
            <a:r>
              <a:rPr lang="en-US" sz="2000" dirty="0"/>
              <a:t>subexpression elimination — x*y </a:t>
            </a:r>
            <a:r>
              <a:rPr lang="ru-RU" sz="2000" dirty="0"/>
              <a:t>вычисляется один раз, если повторяется</a:t>
            </a:r>
            <a:r>
              <a:rPr lang="ru-RU" sz="2000" dirty="0" smtClean="0"/>
              <a:t>.</a:t>
            </a:r>
          </a:p>
          <a:p>
            <a:pPr algn="just"/>
            <a:r>
              <a:rPr lang="ru-RU" sz="2000" dirty="0"/>
              <a:t>Уровни оптимизации (-</a:t>
            </a:r>
            <a:r>
              <a:rPr lang="en-US" sz="2000" dirty="0"/>
              <a:t>O0, -O1, -O2, -O3, -</a:t>
            </a:r>
            <a:r>
              <a:rPr lang="en-US" sz="2000" dirty="0" err="1"/>
              <a:t>Ofast</a:t>
            </a:r>
            <a:r>
              <a:rPr lang="en-US" sz="2000" dirty="0"/>
              <a:t>, -</a:t>
            </a:r>
            <a:r>
              <a:rPr lang="en-US" sz="2000" dirty="0" err="1"/>
              <a:t>Os</a:t>
            </a:r>
            <a:r>
              <a:rPr lang="en-US" sz="2000" dirty="0"/>
              <a:t>):-O0 → </a:t>
            </a:r>
            <a:r>
              <a:rPr lang="ru-RU" sz="2000" dirty="0"/>
              <a:t>без оптимизаций (удобно для отладки).-</a:t>
            </a:r>
            <a:r>
              <a:rPr lang="en-US" sz="2000" dirty="0"/>
              <a:t>O2 → </a:t>
            </a:r>
            <a:r>
              <a:rPr lang="ru-RU" sz="2000" dirty="0"/>
              <a:t>баланс скорость/размер.-</a:t>
            </a:r>
            <a:r>
              <a:rPr lang="en-US" sz="2000" dirty="0"/>
              <a:t>O3 → </a:t>
            </a:r>
            <a:r>
              <a:rPr lang="ru-RU" sz="2000" dirty="0"/>
              <a:t>максимальная агрессивность.-</a:t>
            </a:r>
            <a:r>
              <a:rPr lang="en-US" sz="2000" dirty="0" err="1"/>
              <a:t>Ofast</a:t>
            </a:r>
            <a:r>
              <a:rPr lang="en-US" sz="2000" dirty="0"/>
              <a:t> → </a:t>
            </a:r>
            <a:r>
              <a:rPr lang="ru-RU" sz="2000" dirty="0"/>
              <a:t>отключает строгость стандарта (может ломать </a:t>
            </a:r>
            <a:r>
              <a:rPr lang="en-US" sz="2000" dirty="0"/>
              <a:t>IEEE 754, UB).-</a:t>
            </a:r>
            <a:r>
              <a:rPr lang="en-US" sz="2000" dirty="0" err="1"/>
              <a:t>Os</a:t>
            </a:r>
            <a:r>
              <a:rPr lang="en-US" sz="2000" dirty="0"/>
              <a:t> → </a:t>
            </a:r>
            <a:r>
              <a:rPr lang="ru-RU" sz="2000" dirty="0"/>
              <a:t>оптимизация по размеру.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9202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Код наших программ пишется в файлах с расширением </a:t>
            </a:r>
            <a:r>
              <a:rPr lang="en-US" sz="2000" dirty="0"/>
              <a:t>.</a:t>
            </a:r>
            <a:r>
              <a:rPr lang="en-US" sz="2000" dirty="0" err="1"/>
              <a:t>cpp</a:t>
            </a:r>
            <a:r>
              <a:rPr lang="ru-RU" sz="2000" dirty="0"/>
              <a:t> и </a:t>
            </a:r>
            <a:r>
              <a:rPr lang="en-US" sz="2000" dirty="0"/>
              <a:t>.h</a:t>
            </a:r>
            <a:r>
              <a:rPr lang="ru-RU" sz="2000" dirty="0"/>
              <a:t>.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Любая программа на С++ начинается с функции</a:t>
            </a:r>
            <a:r>
              <a:rPr lang="en-US" sz="2000" dirty="0"/>
              <a:t>:</a:t>
            </a:r>
            <a:endParaRPr lang="ru-RU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8220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Основной файл программы на С++ должен содержать блоки</a:t>
            </a:r>
            <a:r>
              <a:rPr lang="en-US" sz="20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препроцессорных директив. (например </a:t>
            </a:r>
            <a:r>
              <a:rPr lang="en-US" sz="2000" dirty="0"/>
              <a:t>define </a:t>
            </a:r>
            <a:r>
              <a:rPr lang="ru-RU" sz="2000" dirty="0"/>
              <a:t>или </a:t>
            </a:r>
            <a:r>
              <a:rPr lang="en-US" sz="2000" dirty="0" err="1"/>
              <a:t>ifndef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импорта библиотек.</a:t>
            </a:r>
            <a:r>
              <a:rPr lang="en-US" sz="2000" dirty="0"/>
              <a:t> (#import &lt;&gt;)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определения именованной области видимости.</a:t>
            </a:r>
            <a:r>
              <a:rPr lang="en-US" sz="2000" dirty="0"/>
              <a:t> (using namespace </a:t>
            </a:r>
            <a:r>
              <a:rPr lang="en-US" sz="2000" dirty="0" err="1"/>
              <a:t>std</a:t>
            </a:r>
            <a:r>
              <a:rPr lang="en-US" sz="2000" dirty="0"/>
              <a:t>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/>
              <a:t>main</a:t>
            </a:r>
            <a:r>
              <a:rPr lang="ru-RU" sz="2000" dirty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функции </a:t>
            </a:r>
            <a:r>
              <a:rPr lang="en-US" sz="2000" dirty="0"/>
              <a:t>main</a:t>
            </a:r>
            <a:r>
              <a:rPr lang="ru-RU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дополнительных функций</a:t>
            </a:r>
            <a:r>
              <a:rPr lang="en-US" sz="2000" dirty="0"/>
              <a:t> (</a:t>
            </a:r>
            <a:r>
              <a:rPr lang="ru-RU" sz="2000" dirty="0"/>
              <a:t>здесь могут быть любые функции, которые ранее не были использованы.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18408" y="44721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122" name="Picture 2" descr="https://www.meme-arsenal.com/memes/bf3c870d02fa8f1b06f7817e661c9f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80" y="1985793"/>
            <a:ext cx="3247839" cy="35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/>
              <a:t>“</a:t>
            </a:r>
            <a:r>
              <a:rPr lang="ru-RU" sz="2000" b="1" dirty="0"/>
              <a:t>сигнатурой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/>
              <a:t>“</a:t>
            </a:r>
            <a:r>
              <a:rPr lang="ru-RU" sz="2000" b="1" dirty="0"/>
              <a:t>&lt;</a:t>
            </a:r>
            <a:r>
              <a:rPr lang="en-US" sz="2000" b="1" dirty="0"/>
              <a:t>”</a:t>
            </a:r>
            <a:r>
              <a:rPr lang="ru-RU" sz="2000" dirty="0"/>
              <a:t> и </a:t>
            </a:r>
            <a:r>
              <a:rPr lang="en-US" sz="2000" b="1" dirty="0"/>
              <a:t>“</a:t>
            </a:r>
            <a:r>
              <a:rPr lang="ru-RU" sz="2000" b="1" dirty="0"/>
              <a:t>&gt;</a:t>
            </a:r>
            <a:r>
              <a:rPr lang="en-US" sz="2000" b="1" dirty="0"/>
              <a:t>”</a:t>
            </a:r>
            <a:r>
              <a:rPr lang="ru-RU" sz="2000" dirty="0"/>
              <a:t> 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/>
              <a:t>“</a:t>
            </a:r>
            <a:r>
              <a:rPr lang="ru-RU" sz="2000" b="1" dirty="0"/>
              <a:t>тип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/>
              <a:t>“</a:t>
            </a:r>
            <a:r>
              <a:rPr lang="ru-RU" sz="2000" b="1" dirty="0"/>
              <a:t>имя_</a:t>
            </a:r>
            <a:r>
              <a:rPr lang="en-US" sz="2000" b="1" dirty="0"/>
              <a:t>”</a:t>
            </a:r>
            <a:r>
              <a:rPr lang="ru-RU" sz="2000" dirty="0"/>
              <a:t>, 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/>
              <a:t>“</a:t>
            </a:r>
            <a:r>
              <a:rPr lang="ru-RU" sz="2000" b="1" dirty="0"/>
              <a:t>значение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/>
              <a:t>“</a:t>
            </a:r>
            <a:r>
              <a:rPr lang="ru-RU" sz="2000" b="1" dirty="0"/>
              <a:t>|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 или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</a:rPr>
              <a:t>Встроенные типы</a:t>
            </a:r>
            <a:endParaRPr lang="en-US" sz="2000" b="1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>
                <a:solidFill>
                  <a:srgbClr val="000000"/>
                </a:solidFill>
                <a:effectLst/>
              </a:rPr>
              <a:t>к ним относятся все те типы что есть в языке сами по себе, и по сути, существуют шире, в самом оборудовании.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UTF-8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Типы </a:t>
            </a:r>
            <a:r>
              <a:rPr lang="en-US" sz="2000" dirty="0">
                <a:solidFill>
                  <a:srgbClr val="000000"/>
                </a:solidFill>
              </a:rPr>
              <a:t>char,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>
                <a:solidFill>
                  <a:srgbClr val="000000"/>
                </a:solidFill>
              </a:rPr>
              <a:t>singed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 </a:t>
            </a:r>
            <a:r>
              <a:rPr lang="en-US" sz="2000" b="1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>
                <a:solidFill>
                  <a:srgbClr val="000000"/>
                </a:solidFill>
              </a:rPr>
              <a:t>short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b="1" dirty="0">
                <a:solidFill>
                  <a:srgbClr val="000000"/>
                </a:solidFill>
              </a:rPr>
              <a:t>long</a:t>
            </a:r>
            <a:r>
              <a:rPr lang="ru-RU" sz="2000" dirty="0">
                <a:solidFill>
                  <a:srgbClr val="000000"/>
                </a:solidFill>
              </a:rPr>
              <a:t> увеличивает диапазон и память в 2 раза, так же может применяться к </a:t>
            </a:r>
            <a:r>
              <a:rPr lang="en-US" sz="2000" b="1" dirty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типы</a:t>
            </a:r>
            <a:endParaRPr lang="en-US" b="1" dirty="0">
              <a:solidFill>
                <a:srgbClr val="000000"/>
              </a:solidFill>
            </a:endParaRPr>
          </a:p>
          <a:p>
            <a:pPr algn="just"/>
            <a:r>
              <a:rPr lang="ru-RU" dirty="0">
                <a:solidFill>
                  <a:srgbClr val="000000"/>
                </a:solidFill>
              </a:rPr>
              <a:t>Это те типы которые пользователь комбинируя каким либо образом встроенные типы и описывая взаимодействия между ними создает сам</a:t>
            </a: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8" y="3281907"/>
            <a:ext cx="8548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каждой приведенной строке происходит декларирования и инициализация переменных.</a:t>
            </a: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>
                <a:solidFill>
                  <a:srgbClr val="000000"/>
                </a:solidFill>
                <a:effectLst/>
              </a:rPr>
              <a:t>		&lt;</a:t>
            </a:r>
            <a:r>
              <a:rPr lang="ru-RU" b="0" dirty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>
                <a:solidFill>
                  <a:srgbClr val="000000"/>
                </a:solidFill>
                <a:effectLst/>
              </a:rPr>
              <a:t>&gt; = &lt;</a:t>
            </a:r>
            <a:r>
              <a:rPr lang="ru-RU" b="0" dirty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>
                <a:solidFill>
                  <a:srgbClr val="000000"/>
                </a:solidFill>
                <a:effectLst/>
              </a:rPr>
              <a:t>&gt;;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en-US" dirty="0">
              <a:solidFill>
                <a:srgbClr val="000000"/>
              </a:solidFill>
            </a:endParaRP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389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170" name="Picture 2" descr="https://www.meme-arsenal.com/memes/9f92253f4209939cd3f7dfbd23aa64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95" y="3385496"/>
            <a:ext cx="2546953" cy="30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дальнейшем, а на данный момент достаточно просто запомнить как их использовать.</a:t>
            </a:r>
            <a:endParaRPr lang="en-US" dirty="0">
              <a:solidFill>
                <a:srgbClr val="171717"/>
              </a:solidFill>
            </a:endParaRPr>
          </a:p>
          <a:p>
            <a:pPr indent="182563" algn="just"/>
            <a:r>
              <a:rPr lang="ru-RU" dirty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www.meme-arsenal.com/memes/b140a65a1b35a1227558df66432b536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99" y="4455420"/>
            <a:ext cx="2059354" cy="2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>
                <a:solidFill>
                  <a:srgbClr val="171717"/>
                </a:solidFill>
              </a:rPr>
              <a:t>const</a:t>
            </a:r>
            <a:r>
              <a:rPr lang="en-US" sz="2000" dirty="0">
                <a:solidFill>
                  <a:srgbClr val="171717"/>
                </a:solidFill>
              </a:rPr>
              <a:t> </a:t>
            </a:r>
            <a:r>
              <a:rPr lang="ru-RU" sz="2000" dirty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>
                <a:solidFill>
                  <a:srgbClr val="171717"/>
                </a:solidFill>
              </a:rPr>
              <a:t>C++11 </a:t>
            </a:r>
            <a:r>
              <a:rPr lang="ru-RU" sz="2000" dirty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Структурное программирование </a:t>
            </a:r>
            <a:r>
              <a:rPr lang="ru-RU" sz="2000" dirty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Структурный 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if else</a:t>
            </a:r>
            <a:r>
              <a:rPr lang="ru-RU" sz="2000" dirty="0"/>
              <a:t> 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switch case </a:t>
            </a:r>
            <a:r>
              <a:rPr lang="ru-RU" sz="2000" dirty="0"/>
              <a:t>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Отличаются конструкции между собой тем, что в конструкции </a:t>
            </a:r>
            <a:r>
              <a:rPr lang="en-US" sz="2000" dirty="0"/>
              <a:t>if else</a:t>
            </a:r>
            <a:r>
              <a:rPr lang="ru-RU" sz="2000" dirty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/>
              <a:t>switch</a:t>
            </a:r>
            <a:r>
              <a:rPr lang="ru-RU" sz="2000" dirty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/>
              <a:t>case</a:t>
            </a:r>
            <a:r>
              <a:rPr lang="ru-RU" sz="2000" dirty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www.meme-arsenal.com/memes/bbb926d503562b3b9b6c84f6c17c06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" y="4434540"/>
            <a:ext cx="4176841" cy="2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В С++ есть два разные конструкции циклов, это конструкция </a:t>
            </a:r>
            <a:r>
              <a:rPr lang="en-US" sz="2000" dirty="0"/>
              <a:t>for </a:t>
            </a:r>
            <a:r>
              <a:rPr lang="ru-RU" sz="2000" dirty="0"/>
              <a:t>и конструкция</a:t>
            </a:r>
            <a:r>
              <a:rPr lang="en-US" sz="2000" dirty="0"/>
              <a:t> while/do while</a:t>
            </a:r>
            <a:r>
              <a:rPr lang="ru-RU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for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while/do while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Разница в конструкциях обусловлена тем, что цикл </a:t>
            </a:r>
            <a:r>
              <a:rPr lang="en-US" sz="2000" dirty="0"/>
              <a:t>for </a:t>
            </a:r>
            <a:r>
              <a:rPr lang="ru-RU" sz="2000" dirty="0"/>
              <a:t>обычно выполняется заданное количество раз, и его следует использовать тогда когда известно количество необходимых итераций</a:t>
            </a:r>
            <a:r>
              <a:rPr lang="en-US" sz="2000" dirty="0"/>
              <a:t> </a:t>
            </a:r>
            <a:r>
              <a:rPr lang="ru-RU" sz="2000" dirty="0"/>
              <a:t>(может быть вычисляемым), циклы </a:t>
            </a:r>
            <a:r>
              <a:rPr lang="en-US" sz="2000" dirty="0"/>
              <a:t>while/do while </a:t>
            </a:r>
            <a:r>
              <a:rPr lang="ru-RU" sz="2000" dirty="0"/>
              <a:t>предназначены для тех случаев когда количество итераций неизвестно, и цикл выполняется до тех пор пока условие выполняется.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>
                <a:effectLst/>
              </a:rPr>
              <a:t>void</a:t>
            </a:r>
            <a:r>
              <a:rPr lang="ru-RU" sz="2000" b="0" i="0" dirty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В конце тела функции обязательно ставится закрывающая фигурная скобка.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08174" y="45075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4" y="1295219"/>
            <a:ext cx="3460825" cy="3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49" y="4068856"/>
            <a:ext cx="2019300" cy="201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966" y="6088156"/>
            <a:ext cx="294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Справка по синтаксису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432792" y="1437778"/>
            <a:ext cx="9326416" cy="2138052"/>
            <a:chOff x="657599" y="1312830"/>
            <a:chExt cx="9326416" cy="213805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7599" y="1317374"/>
              <a:ext cx="1714500" cy="2133508"/>
              <a:chOff x="657599" y="1317374"/>
              <a:chExt cx="1714500" cy="2133508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657599" y="1317374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4"/>
                  </a:rPr>
                  <a:t>Лекции</a:t>
                </a:r>
                <a:endParaRPr lang="ru-RU" dirty="0"/>
              </a:p>
            </p:txBody>
          </p:sp>
          <p:pic>
            <p:nvPicPr>
              <p:cNvPr id="1026" name="Picture 2" descr="http://qrcoder.ru/code/?https%3A%2F%2Fgithub.com%2FMUCTR-IKT-CPP%2Fcpp_course%2Ftree%2Fmaster%2F%25D0%259B%25D0%25B5%25D0%25BA%25D1%2586%25D0%25B8%25D0%25B8%2F2023&amp;4&amp;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99" y="1736382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3193390" y="1312830"/>
              <a:ext cx="1719043" cy="2133508"/>
              <a:chOff x="3920751" y="1317374"/>
              <a:chExt cx="1719043" cy="2133508"/>
            </a:xfrm>
          </p:grpSpPr>
          <p:pic>
            <p:nvPicPr>
              <p:cNvPr id="1028" name="Picture 4" descr="http://qrcoder.ru/code/?https%3A%2F%2Fgithub.com%2FMUCTR-IKT-CPP%2Fcpp_course%2Ftree%2Fmaster%2F%25D0%259B%25D0%25B0%25D0%25B1%25D0%25BE%25D1%2580%25D0%25B0%25D1%2582%25D0%25BE%25D1%2580%25D0%25BD%25D1%258B%25D0%25B5%2F2023&amp;4&amp;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751" y="1731838"/>
                <a:ext cx="1719043" cy="171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Прямоугольник 11"/>
              <p:cNvSpPr/>
              <p:nvPr/>
            </p:nvSpPr>
            <p:spPr>
              <a:xfrm>
                <a:off x="3920751" y="1317374"/>
                <a:ext cx="17190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7"/>
                  </a:rPr>
                  <a:t>Лабораторные</a:t>
                </a:r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5733724" y="1312830"/>
              <a:ext cx="1714500" cy="2079537"/>
              <a:chOff x="8376397" y="1366801"/>
              <a:chExt cx="1714500" cy="2079537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8376397" y="1366801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8"/>
                  </a:rPr>
                  <a:t>Инструкции</a:t>
                </a:r>
                <a:endParaRPr lang="ru-RU" dirty="0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397" y="1731838"/>
                <a:ext cx="1714500" cy="1714500"/>
              </a:xfrm>
              <a:prstGeom prst="rect">
                <a:avLst/>
              </a:prstGeom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8269515" y="1312830"/>
              <a:ext cx="1714500" cy="2133508"/>
              <a:chOff x="8269515" y="1312830"/>
              <a:chExt cx="1714500" cy="2133508"/>
            </a:xfrm>
          </p:grpSpPr>
          <p:pic>
            <p:nvPicPr>
              <p:cNvPr id="1030" name="Picture 6" descr="http://qrcoder.ru/code/?https%3A%2F%2Fgithub.com%2FMUCTR-IKT-CPP%2Fcpp_course%2Ftree%2Fmaster%2F%25D0%2594%25D0%25BE%25D0%25BF%25D0%25BE%25D0%25BB%25D0%25BD%25D0%25B8%25D1%2582%25D0%25B5%25D0%25BB%25D1%258C%25D0%25BD%25D1%258B%25D0%25B5%2520%25D0%25BC%25D0%25B0%25D1%2582%25D0%25B5%25D1%2580%25D0%25B8%25D0%25B0%25D0%25BB%25D1%258B&amp;4&amp;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515" y="1761521"/>
                <a:ext cx="1684816" cy="168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Прямоугольник 20"/>
              <p:cNvSpPr/>
              <p:nvPr/>
            </p:nvSpPr>
            <p:spPr>
              <a:xfrm>
                <a:off x="8269515" y="1312830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11"/>
                  </a:rPr>
                  <a:t>Материалы</a:t>
                </a:r>
                <a:endParaRPr lang="ru-RU" dirty="0"/>
              </a:p>
            </p:txBody>
          </p:sp>
        </p:grpSp>
      </p:grpSp>
      <p:sp>
        <p:nvSpPr>
          <p:cNvPr id="24" name="Прямоугольник 23"/>
          <p:cNvSpPr/>
          <p:nvPr/>
        </p:nvSpPr>
        <p:spPr>
          <a:xfrm>
            <a:off x="493417" y="3807078"/>
            <a:ext cx="6857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Курс рассчитан минимум на 10 лабораторных и 10 лекционных занятий. Но может быть дополнен как лекциями так и лабораторными.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содержатся все лекции и их основной материал изменен не будет, могут быть доработаны некоторые аспекты.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справка по гиту и синтаксису языка.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дополнительные материалы, в виде видео лекций разных авторов и книг на русском и английском языках.</a:t>
            </a:r>
          </a:p>
        </p:txBody>
      </p:sp>
      <p:pic>
        <p:nvPicPr>
          <p:cNvPr id="1032" name="Picture 8" descr="https://www.meme-arsenal.com/memes/bd4c58fc8f07c1a8c10b2efb37967fe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1" y="3596674"/>
            <a:ext cx="3408127" cy="29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7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Журнал и баллы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</a:rPr>
                  <a:t>Баллы курса делятся</a:t>
                </a:r>
                <a:r>
                  <a:rPr lang="en-US" dirty="0">
                    <a:solidFill>
                      <a:srgbClr val="000000"/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60 </a:t>
                </a:r>
                <a:r>
                  <a:rPr lang="ru-RU" dirty="0">
                    <a:solidFill>
                      <a:srgbClr val="000000"/>
                    </a:solidFill>
                  </a:rPr>
                  <a:t>семестр (10 лекции, по одному за лекцию</a:t>
                </a:r>
                <a:r>
                  <a:rPr lang="en-US" dirty="0">
                    <a:solidFill>
                      <a:srgbClr val="000000"/>
                    </a:solidFill>
                  </a:rPr>
                  <a:t> + </a:t>
                </a:r>
                <a:r>
                  <a:rPr lang="ru-RU" dirty="0">
                    <a:solidFill>
                      <a:srgbClr val="000000"/>
                    </a:solidFill>
                  </a:rPr>
                  <a:t>50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) + 40 зачет 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Балы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 от 0 до 10 и называются первичные, после пересчитываются по формуле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баллы</m:t>
                              </m:r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за лабу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студента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максимальные баллы за лабу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∗50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</a:endParaRP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Срок на сдачу лабораторной работ 2 недели от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дня выдачи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для первых четырех лабораторных и 3 недели для оставшихся, </a:t>
                </a:r>
                <a:r>
                  <a:rPr lang="ru-RU" dirty="0">
                    <a:solidFill>
                      <a:srgbClr val="000000"/>
                    </a:solidFill>
                  </a:rPr>
                  <a:t>те кто получают лабораторные в понедельник сдают не позже понедельника через 1 недели, те кто во вторник, не позже вторника.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Сдача </a:t>
                </a:r>
                <a:r>
                  <a:rPr lang="ru-RU" dirty="0">
                    <a:solidFill>
                      <a:srgbClr val="000000"/>
                    </a:solidFill>
                  </a:rPr>
                  <a:t>на неделе после срока отнимает половину от максимума баллов, т.е. 5 первичных. Сдача после этого срока не засчитывается.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Посещаемость отмечается только на лекциях, одна лекция один балл. Списки предоставляют старосты во время лекции через 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мессенджер.</a:t>
                </a:r>
                <a:endParaRPr lang="ru-RU" dirty="0">
                  <a:solidFill>
                    <a:srgbClr val="000000"/>
                  </a:solidFill>
                </a:endParaRP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Все лабораторные загружаются в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репозиторий</a:t>
                </a:r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GITHUB</a:t>
                </a:r>
                <a:r>
                  <a:rPr lang="ru-RU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dirty="0">
                    <a:solidFill>
                      <a:srgbClr val="000000"/>
                    </a:solidFill>
                  </a:rPr>
                  <a:t>созданный в организации. Наименование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репозитория</a:t>
                </a:r>
                <a:r>
                  <a:rPr lang="ru-RU" dirty="0">
                    <a:solidFill>
                      <a:srgbClr val="000000"/>
                    </a:solidFill>
                  </a:rPr>
                  <a:t> для каждого указано в журнале.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Допускается любая </a:t>
                </a:r>
                <a:r>
                  <a:rPr lang="en-US" dirty="0">
                    <a:solidFill>
                      <a:srgbClr val="000000"/>
                    </a:solidFill>
                  </a:rPr>
                  <a:t>IDE</a:t>
                </a:r>
                <a:r>
                  <a:rPr lang="ru-RU" dirty="0">
                    <a:solidFill>
                      <a:srgbClr val="000000"/>
                    </a:solidFill>
                  </a:rPr>
                  <a:t> на выбор студент, но преподаватель не гарантирует оказание помощи при вопросах с самой средой разработки.</a:t>
                </a:r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  <a:blipFill>
                <a:blip r:embed="rId4"/>
                <a:stretch>
                  <a:fillRect l="-596" t="-805" r="-398" b="-1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meme-arsenal.com/memes/11a91a0533915c673826689a6b38bfa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2" y="2491045"/>
            <a:ext cx="2448915" cy="1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0630" y="1536174"/>
            <a:ext cx="10025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Вводная лекция, о курсе, о языке, базовый синтаксис.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Память, особенности, указатели, ссылки, передача параметров.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Пользовательские типы данных, структуры, объединения.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Классы, конструкторы и деструкторы.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Классы: инкапсуляция, наследование, полиморфизм.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Абстрактные классы.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Стандартная библиотека контейнеров.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Шаблоны.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Лямбда функции и алгоритмические </a:t>
            </a:r>
          </a:p>
          <a:p>
            <a:pPr algn="just"/>
            <a:r>
              <a:rPr lang="ru-RU" sz="2400" dirty="0">
                <a:solidFill>
                  <a:srgbClr val="222222"/>
                </a:solidFill>
              </a:rPr>
              <a:t>      функции стандартной библиотеки.</a:t>
            </a:r>
          </a:p>
          <a:p>
            <a:pPr marL="457200" indent="-457200" algn="just">
              <a:buFont typeface="+mj-lt"/>
              <a:buAutoNum type="arabicPeriod" startAt="10"/>
            </a:pPr>
            <a:r>
              <a:rPr lang="ru-RU" sz="2400" dirty="0">
                <a:solidFill>
                  <a:srgbClr val="222222"/>
                </a:solidFill>
              </a:rPr>
              <a:t>Исключения.</a:t>
            </a:r>
            <a:endParaRPr lang="ru-RU" sz="2400" dirty="0"/>
          </a:p>
        </p:txBody>
      </p:sp>
      <p:pic>
        <p:nvPicPr>
          <p:cNvPr id="6146" name="Picture 2" descr="https://www.meme-arsenal.com/memes/b1c97f94d5722127588020f4955602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65" y="3866512"/>
            <a:ext cx="3897553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3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Глобальные константы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Переменные</a:t>
                      </a:r>
                      <a:r>
                        <a:rPr lang="ru-RU" sz="1500" baseline="0" dirty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Параметры функций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Глагол (функция - это действие)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Имена типов (структур и т.д.)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/>
          </a:p>
          <a:p>
            <a:r>
              <a:rPr lang="ru-RU" dirty="0"/>
              <a:t>Не используйте для объявления констант директивы препроцессора.</a:t>
            </a:r>
          </a:p>
          <a:p>
            <a:r>
              <a:rPr lang="ru-RU" dirty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0" y="14721"/>
            <a:ext cx="971087" cy="9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Коротко о главном — Toyota Prius, 1.5 л., 2008 года на DR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69" y="2699259"/>
            <a:ext cx="4199532" cy="15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Гит, что в имени тебе моем?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3117" y="3994255"/>
            <a:ext cx="3707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Гит это система хранения версий использующая в своей основе идею о цепочках изменений файлов, которые образуют ветви, которые содержатся 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. Все изменения всех ваших файлов фиксируются слепками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ru-RU" dirty="0" err="1">
                <a:solidFill>
                  <a:srgbClr val="000000"/>
                </a:solidFill>
              </a:rPr>
              <a:t>комитами</a:t>
            </a:r>
            <a:r>
              <a:rPr lang="ru-RU" dirty="0">
                <a:solidFill>
                  <a:srgbClr val="000000"/>
                </a:solidFill>
              </a:rPr>
              <a:t>) и могут показать полную историю развития вашей программы.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181879" y="4267326"/>
            <a:ext cx="6084750" cy="1712613"/>
            <a:chOff x="8179041" y="1175442"/>
            <a:chExt cx="6084750" cy="171261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8179041" y="1175442"/>
              <a:ext cx="6084750" cy="17126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магнитный диск 12"/>
            <p:cNvSpPr/>
            <p:nvPr/>
          </p:nvSpPr>
          <p:spPr>
            <a:xfrm>
              <a:off x="8276806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</a:p>
          </p:txBody>
        </p:sp>
        <p:sp>
          <p:nvSpPr>
            <p:cNvPr id="14" name="Блок-схема: магнитный диск 13"/>
            <p:cNvSpPr/>
            <p:nvPr/>
          </p:nvSpPr>
          <p:spPr>
            <a:xfrm>
              <a:off x="8871474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9466142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10067883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4</a:t>
              </a:r>
            </a:p>
          </p:txBody>
        </p:sp>
        <p:sp>
          <p:nvSpPr>
            <p:cNvPr id="17" name="Блок-схема: магнитный диск 16"/>
            <p:cNvSpPr/>
            <p:nvPr/>
          </p:nvSpPr>
          <p:spPr>
            <a:xfrm>
              <a:off x="10662551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5</a:t>
              </a:r>
            </a:p>
          </p:txBody>
        </p:sp>
        <p:sp>
          <p:nvSpPr>
            <p:cNvPr id="18" name="Блок-схема: магнитный диск 17"/>
            <p:cNvSpPr/>
            <p:nvPr/>
          </p:nvSpPr>
          <p:spPr>
            <a:xfrm>
              <a:off x="11602611" y="1660556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6</a:t>
              </a:r>
            </a:p>
          </p:txBody>
        </p:sp>
        <p:sp>
          <p:nvSpPr>
            <p:cNvPr id="19" name="Блок-схема: магнитный диск 18"/>
            <p:cNvSpPr/>
            <p:nvPr/>
          </p:nvSpPr>
          <p:spPr>
            <a:xfrm>
              <a:off x="9466142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.1</a:t>
              </a:r>
            </a:p>
          </p:txBody>
        </p:sp>
        <p:sp>
          <p:nvSpPr>
            <p:cNvPr id="20" name="Блок-схема: магнитный диск 19"/>
            <p:cNvSpPr/>
            <p:nvPr/>
          </p:nvSpPr>
          <p:spPr>
            <a:xfrm>
              <a:off x="10060810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.2</a:t>
              </a:r>
            </a:p>
          </p:txBody>
        </p:sp>
        <p:sp>
          <p:nvSpPr>
            <p:cNvPr id="21" name="Блок-схема: магнитный диск 20"/>
            <p:cNvSpPr/>
            <p:nvPr/>
          </p:nvSpPr>
          <p:spPr>
            <a:xfrm>
              <a:off x="10655478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.3</a:t>
              </a:r>
            </a:p>
          </p:txBody>
        </p:sp>
      </p:grpSp>
      <p:sp>
        <p:nvSpPr>
          <p:cNvPr id="22" name="Блок-схема: магнитный диск 21"/>
          <p:cNvSpPr/>
          <p:nvPr/>
        </p:nvSpPr>
        <p:spPr>
          <a:xfrm>
            <a:off x="2569824" y="1597068"/>
            <a:ext cx="1946495" cy="715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Текущая работа</a:t>
            </a:r>
          </a:p>
        </p:txBody>
      </p:sp>
      <p:sp>
        <p:nvSpPr>
          <p:cNvPr id="23" name="Двойные фигурные скобки 22"/>
          <p:cNvSpPr/>
          <p:nvPr/>
        </p:nvSpPr>
        <p:spPr>
          <a:xfrm>
            <a:off x="2947745" y="1293409"/>
            <a:ext cx="1190652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6059149" y="1227968"/>
            <a:ext cx="1327654" cy="1444289"/>
            <a:chOff x="3911825" y="2812611"/>
            <a:chExt cx="854427" cy="929489"/>
          </a:xfrm>
        </p:grpSpPr>
        <p:sp>
          <p:nvSpPr>
            <p:cNvPr id="25" name="Цилиндр 24"/>
            <p:cNvSpPr/>
            <p:nvPr/>
          </p:nvSpPr>
          <p:spPr>
            <a:xfrm>
              <a:off x="3915226" y="2818646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Stage</a:t>
              </a:r>
              <a:endParaRPr lang="ru-RU" sz="16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911825" y="2812611"/>
              <a:ext cx="851026" cy="220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8668619" y="1225876"/>
            <a:ext cx="1332939" cy="1446381"/>
            <a:chOff x="6258952" y="2812611"/>
            <a:chExt cx="851026" cy="923454"/>
          </a:xfrm>
        </p:grpSpPr>
        <p:sp>
          <p:nvSpPr>
            <p:cNvPr id="28" name="Цилиндр 27"/>
            <p:cNvSpPr/>
            <p:nvPr/>
          </p:nvSpPr>
          <p:spPr>
            <a:xfrm>
              <a:off x="6258952" y="2812611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Commit</a:t>
              </a:r>
              <a:endParaRPr lang="ru-RU" sz="1600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6258952" y="2812611"/>
              <a:ext cx="851026" cy="220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/>
          <p:cNvCxnSpPr>
            <a:stCxn id="22" idx="4"/>
            <a:endCxn id="25" idx="2"/>
          </p:cNvCxnSpPr>
          <p:nvPr/>
        </p:nvCxnSpPr>
        <p:spPr>
          <a:xfrm>
            <a:off x="4516319" y="1954680"/>
            <a:ext cx="1548115" cy="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7048" y="16664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stCxn id="25" idx="4"/>
            <a:endCxn id="28" idx="2"/>
          </p:cNvCxnSpPr>
          <p:nvPr/>
        </p:nvCxnSpPr>
        <p:spPr>
          <a:xfrm flipV="1">
            <a:off x="7386803" y="1949067"/>
            <a:ext cx="1281816" cy="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3481" y="1597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Commit</a:t>
            </a:r>
            <a:endParaRPr lang="ru-RU" dirty="0"/>
          </a:p>
        </p:txBody>
      </p:sp>
      <p:sp>
        <p:nvSpPr>
          <p:cNvPr id="34" name="Двойные фигурные скобки 33"/>
          <p:cNvSpPr/>
          <p:nvPr/>
        </p:nvSpPr>
        <p:spPr>
          <a:xfrm>
            <a:off x="6070720" y="1256564"/>
            <a:ext cx="1321367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sp>
        <p:nvSpPr>
          <p:cNvPr id="35" name="Двойные фигурные скобки 34"/>
          <p:cNvSpPr/>
          <p:nvPr/>
        </p:nvSpPr>
        <p:spPr>
          <a:xfrm>
            <a:off x="1124192" y="1679044"/>
            <a:ext cx="1333123" cy="51963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 после выполнения </a:t>
            </a:r>
            <a:r>
              <a:rPr lang="en-US" sz="1000" dirty="0"/>
              <a:t>Add</a:t>
            </a:r>
            <a:endParaRPr lang="ru-RU" sz="1000" dirty="0"/>
          </a:p>
        </p:txBody>
      </p:sp>
      <p:cxnSp>
        <p:nvCxnSpPr>
          <p:cNvPr id="37" name="Прямая со стрелкой 36"/>
          <p:cNvCxnSpPr>
            <a:stCxn id="21" idx="4"/>
            <a:endCxn id="18" idx="3"/>
          </p:cNvCxnSpPr>
          <p:nvPr/>
        </p:nvCxnSpPr>
        <p:spPr>
          <a:xfrm flipV="1">
            <a:off x="7165310" y="5494824"/>
            <a:ext cx="693636" cy="4451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7" idx="4"/>
            <a:endCxn id="18" idx="1"/>
          </p:cNvCxnSpPr>
          <p:nvPr/>
        </p:nvCxnSpPr>
        <p:spPr>
          <a:xfrm>
            <a:off x="7172383" y="4680767"/>
            <a:ext cx="686563" cy="7167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279644" y="5051959"/>
            <a:ext cx="5633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468980" y="5910530"/>
            <a:ext cx="169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79644" y="5271123"/>
            <a:ext cx="10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Создание ветки</a:t>
            </a:r>
          </a:p>
        </p:txBody>
      </p:sp>
      <p:cxnSp>
        <p:nvCxnSpPr>
          <p:cNvPr id="42" name="Прямая со стрелкой 41"/>
          <p:cNvCxnSpPr>
            <a:stCxn id="14" idx="3"/>
            <a:endCxn id="19" idx="2"/>
          </p:cNvCxnSpPr>
          <p:nvPr/>
        </p:nvCxnSpPr>
        <p:spPr>
          <a:xfrm>
            <a:off x="5127809" y="5051959"/>
            <a:ext cx="341171" cy="48737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8" idx="4"/>
            <a:endCxn id="44" idx="2"/>
          </p:cNvCxnSpPr>
          <p:nvPr/>
        </p:nvCxnSpPr>
        <p:spPr>
          <a:xfrm flipV="1">
            <a:off x="8112443" y="4680767"/>
            <a:ext cx="604688" cy="4428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Блок-схема: магнитный диск 43"/>
          <p:cNvSpPr/>
          <p:nvPr/>
        </p:nvSpPr>
        <p:spPr>
          <a:xfrm>
            <a:off x="8717131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7408654" y="5513685"/>
            <a:ext cx="8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Слияние веток</a:t>
            </a:r>
          </a:p>
        </p:txBody>
      </p:sp>
      <p:sp>
        <p:nvSpPr>
          <p:cNvPr id="46" name="Блок-схема: магнитный диск 45"/>
          <p:cNvSpPr/>
          <p:nvPr/>
        </p:nvSpPr>
        <p:spPr>
          <a:xfrm>
            <a:off x="2372087" y="3079248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568419" y="5992806"/>
            <a:ext cx="307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/>
              <a:t>Репозиторий</a:t>
            </a:r>
            <a:r>
              <a:rPr lang="ru-RU" sz="1400" dirty="0"/>
              <a:t> на сервере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0062" y="356012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sp>
        <p:nvSpPr>
          <p:cNvPr id="49" name="Дуга 48"/>
          <p:cNvSpPr/>
          <p:nvPr/>
        </p:nvSpPr>
        <p:spPr>
          <a:xfrm flipH="1" flipV="1">
            <a:off x="4206371" y="1237346"/>
            <a:ext cx="6060258" cy="1991699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/>
          <p:cNvSpPr/>
          <p:nvPr/>
        </p:nvSpPr>
        <p:spPr>
          <a:xfrm>
            <a:off x="4706981" y="3235834"/>
            <a:ext cx="4934960" cy="218958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магнитный диск 50"/>
          <p:cNvSpPr/>
          <p:nvPr/>
        </p:nvSpPr>
        <p:spPr>
          <a:xfrm>
            <a:off x="9378568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5842" y="2684407"/>
            <a:ext cx="1029952" cy="1102853"/>
            <a:chOff x="615636" y="2298921"/>
            <a:chExt cx="1029952" cy="1102853"/>
          </a:xfrm>
        </p:grpSpPr>
        <p:sp>
          <p:nvSpPr>
            <p:cNvPr id="53" name="Арка 52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4" name="Овал 53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22955" y="33958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</a:t>
            </a:r>
          </a:p>
        </p:txBody>
      </p:sp>
      <p:grpSp>
        <p:nvGrpSpPr>
          <p:cNvPr id="56" name="Группа 55"/>
          <p:cNvGrpSpPr/>
          <p:nvPr/>
        </p:nvGrpSpPr>
        <p:grpSpPr>
          <a:xfrm>
            <a:off x="11038754" y="5197730"/>
            <a:ext cx="1029952" cy="1102853"/>
            <a:chOff x="615636" y="2298921"/>
            <a:chExt cx="1029952" cy="1102853"/>
          </a:xfrm>
        </p:grpSpPr>
        <p:sp>
          <p:nvSpPr>
            <p:cNvPr id="57" name="Арка 56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8" name="Овал 57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2026" y="5948729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Коллега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61552" y="2937245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Pull</a:t>
            </a:r>
            <a:endParaRPr lang="ru-RU" dirty="0"/>
          </a:p>
        </p:txBody>
      </p:sp>
      <p:cxnSp>
        <p:nvCxnSpPr>
          <p:cNvPr id="61" name="Прямая со стрелкой 60"/>
          <p:cNvCxnSpPr>
            <a:stCxn id="58" idx="2"/>
            <a:endCxn id="51" idx="4"/>
          </p:cNvCxnSpPr>
          <p:nvPr/>
        </p:nvCxnSpPr>
        <p:spPr>
          <a:xfrm flipH="1" flipV="1">
            <a:off x="9885562" y="4680767"/>
            <a:ext cx="1372305" cy="7802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75609" y="469163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cxnSp>
        <p:nvCxnSpPr>
          <p:cNvPr id="6" name="Скругленная соединительная линия 5"/>
          <p:cNvCxnSpPr>
            <a:stCxn id="46" idx="4"/>
            <a:endCxn id="44" idx="1"/>
          </p:cNvCxnSpPr>
          <p:nvPr/>
        </p:nvCxnSpPr>
        <p:spPr>
          <a:xfrm>
            <a:off x="2879081" y="3450440"/>
            <a:ext cx="6091547" cy="8591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rcoder.ru/code/?https%3A%2F%2Fgithub.com%2FMUCTR-IKT-CPP%2Fcpp_course%2Fblob%2Fmaster%2F%25D0%2598%25D0%25BD%25D1%2581%25D1%2582%25D1%2580%25D1%2583%25D0%25BA%25D1%2586%25D0%25B8%25D0%25B8%2F%25D0%25A1%25D0%25BF%25D1%2580%25D0%25B0%25D0%25B2%25D0%25BA%25D0%25B0%2520%25D0%25BF%25D0%25BE%2520%25D0%25B3%25D0%25B8%25D1%2582%25D1%2583.md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006" y="13872"/>
            <a:ext cx="1003583" cy="10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054" y="5575107"/>
            <a:ext cx="1221718" cy="122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1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постоянно развивается</a:t>
            </a:r>
            <a:r>
              <a:rPr lang="ru-RU" sz="2400" dirty="0"/>
              <a:t>. На данный момент в ходу имеются следующие стандарты</a:t>
            </a:r>
            <a:r>
              <a:rPr lang="en-US" sz="2400" dirty="0"/>
              <a:t>: 98, 11, 14, 17, </a:t>
            </a:r>
            <a:r>
              <a:rPr lang="en-US" sz="2400" dirty="0" smtClean="0"/>
              <a:t>20</a:t>
            </a:r>
            <a:r>
              <a:rPr lang="ru-RU" sz="2400" dirty="0" smtClean="0"/>
              <a:t>, 23, 26 </a:t>
            </a:r>
            <a:r>
              <a:rPr lang="ru-RU" sz="2400" dirty="0" smtClean="0"/>
              <a:t>в работе</a:t>
            </a:r>
            <a:r>
              <a:rPr lang="ru-RU" sz="2400" dirty="0"/>
              <a:t>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</a:t>
            </a:r>
            <a:r>
              <a:rPr lang="ru-RU" sz="2400" b="1" dirty="0" smtClean="0"/>
              <a:t>кроссплатформенным</a:t>
            </a:r>
            <a:r>
              <a:rPr lang="ru-RU" sz="2400" dirty="0" smtClean="0"/>
              <a:t>, </a:t>
            </a:r>
            <a:r>
              <a:rPr lang="ru-RU" sz="2400" dirty="0"/>
              <a:t>однако программы написанные на нем </a:t>
            </a:r>
            <a:r>
              <a:rPr lang="ru-RU" sz="2400" dirty="0" smtClean="0"/>
              <a:t>кроссплатформенными </a:t>
            </a:r>
            <a:r>
              <a:rPr lang="ru-RU" sz="2400" dirty="0"/>
              <a:t>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имеет обратную совместимость с </a:t>
            </a:r>
            <a:r>
              <a:rPr lang="ru-RU" sz="2400" b="1" dirty="0" err="1"/>
              <a:t>С</a:t>
            </a:r>
            <a:r>
              <a:rPr lang="ru-RU" sz="2400" dirty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компилируемым языком</a:t>
            </a:r>
            <a:r>
              <a:rPr lang="ru-RU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поддерживает несколько парадигм программирования</a:t>
            </a:r>
            <a:r>
              <a:rPr lang="ru-RU" sz="2400" dirty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зачем?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22222"/>
                </a:solidFill>
              </a:rPr>
              <a:t>Огромная кодовая база которая уже есть и ее нужно поддерживать</a:t>
            </a:r>
            <a:r>
              <a:rPr lang="ru-RU" sz="2400" dirty="0" smtClean="0"/>
              <a:t>. 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Написание программ из области системного программирования, таких как драйверы, встраиваемые системы, компиляторы, игровые движки</a:t>
            </a:r>
            <a:r>
              <a:rPr lang="ru-RU" sz="2400" dirty="0" smtClean="0"/>
              <a:t>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Производительность с которой современные языки </a:t>
            </a:r>
            <a:r>
              <a:rPr lang="en-US" sz="2400" dirty="0" smtClean="0"/>
              <a:t>Rust </a:t>
            </a:r>
            <a:r>
              <a:rPr lang="ru-RU" sz="2400" dirty="0" smtClean="0"/>
              <a:t>и </a:t>
            </a:r>
            <a:r>
              <a:rPr lang="en-US" sz="2400" dirty="0" smtClean="0"/>
              <a:t>GO </a:t>
            </a:r>
            <a:r>
              <a:rPr lang="ru-RU" sz="2400" dirty="0" smtClean="0"/>
              <a:t>не до конца готовы конкурировать.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Язык является тем, где испытав или множество подходов, парадигм и решений на базе которых строили другие языки.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 smtClean="0"/>
              <a:t>А может не нужно?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Язык сложный и немного токсичный из-за неполноценной стандартизации и свободы в использовании механизмов.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Наличие альтернатив (</a:t>
            </a:r>
            <a:r>
              <a:rPr lang="en-US" sz="2400" dirty="0" smtClean="0"/>
              <a:t>RUST, Go) </a:t>
            </a:r>
            <a:r>
              <a:rPr lang="ru-RU" sz="2400" dirty="0" smtClean="0"/>
              <a:t>которые дают приемлемую производительность при большей безопасности</a:t>
            </a:r>
            <a:r>
              <a:rPr lang="ru-RU" sz="2400" dirty="0" smtClean="0"/>
              <a:t>.</a:t>
            </a:r>
            <a:endParaRPr lang="ru-RU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Кривая обучения, та ситуация когда шутка про видео на 10 тысяч часов изучения С++, это не шутка.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59060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2030</TotalTime>
  <Words>2737</Words>
  <Application>Microsoft Office PowerPoint</Application>
  <PresentationFormat>Широкоэкранный</PresentationFormat>
  <Paragraphs>399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193</cp:revision>
  <dcterms:created xsi:type="dcterms:W3CDTF">2018-10-31T17:08:02Z</dcterms:created>
  <dcterms:modified xsi:type="dcterms:W3CDTF">2025-09-08T03:00:21Z</dcterms:modified>
</cp:coreProperties>
</file>